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ter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4428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11787"/>
            <a:ext cx="7556421" cy="2977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O'zbekiston Respublikasi Advokatlar Palatasi Boshqaruvining Huquqiy Maqomi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522898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O'zbekiston Respublikasi Advokalar Palatasi boshqaruvining huquqiy maqomi to'g'risida batafsil ma'lumot beruvchi taqdimotga xush kelibsiz.</a:t>
            </a:r>
            <a:endParaRPr lang="en-US" sz="175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9880" y="7788061"/>
            <a:ext cx="1608763" cy="3360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6211"/>
            <a:ext cx="1303853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 Palatasining Rivojlanish Istiqbollari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14099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44333"/>
            <a:ext cx="4120753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Professional malaka darajasini oshirish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6024563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Advokatlarning professional malakalarini oshirish bo'yicha dasturlarni yanada takomillashtirish.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314099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144453"/>
            <a:ext cx="4120872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Mijozlarga xizmat ko'rsatish sifatini yaxshilash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5254704" y="6024682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Advokatlarning mijozlarga xizmat ko'rsatish sifatini yaxshilash bo'yicha choralar ko'rish.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314099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144333"/>
            <a:ext cx="4120753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Xalqaro hamkorlikni kuchaytirish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9715738" y="6024563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Xorijiy advokatlar palatalari bilan hamkorlikni kuchaytirish.</a:t>
            </a:r>
            <a:endParaRPr lang="en-US" sz="175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95494" y="7707273"/>
            <a:ext cx="2034906" cy="4250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0388"/>
            <a:ext cx="93184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Advokaturaning Huquqiy Asoslari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461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Konstitutsiya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060508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O'zbekiston Respublikasi Konstitutsiyasi advokatlarning erkin faoliyat yuritishini kafolatlaydi va advokatlar palatasining huquqiy maqomini belgilab beradi.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61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Qonunlar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060508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"Advokatura to'g'risida"gi Qonun advokatlarning huquqlari, majburiyatlari, faoliyatini tartibga soluvchi asosiy huquqiy hujjat hisoblanadi.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61623"/>
            <a:ext cx="3978116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Boshqa me'yoriy-huquqiy hujjatlar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43257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 palatasi faoliyatini tartibga soluvchi qarorlar, nizomlar va ko'rsatmalar ham mavjud.</a:t>
            </a:r>
            <a:endParaRPr lang="en-US" sz="175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9762" y="7719060"/>
            <a:ext cx="1940638" cy="4053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7735"/>
            <a:ext cx="12037219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 Palatasi Tuzilmasi va Vakolatlari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125623"/>
            <a:ext cx="2152055" cy="168759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713" y="2961680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352437"/>
            <a:ext cx="602611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O'zbekiston Respublikasi Advokalar Palatasi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5357217" y="2860596"/>
            <a:ext cx="825257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O'zbekiston Respublikasi Advokalar Palatasi advokatlarning professional tashkiloti.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26312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869888"/>
            <a:ext cx="4304109" cy="168759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3949" y="4486870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78154"/>
            <a:ext cx="415837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Hududiy Advokatlar Palatalari</a:t>
            </a:r>
            <a:endParaRPr lang="en-US" sz="2300" dirty="0"/>
          </a:p>
        </p:txBody>
      </p:sp>
      <p:sp>
        <p:nvSpPr>
          <p:cNvPr id="11" name="Text 7"/>
          <p:cNvSpPr/>
          <p:nvPr/>
        </p:nvSpPr>
        <p:spPr>
          <a:xfrm>
            <a:off x="6433304" y="4786313"/>
            <a:ext cx="607766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Respublika bo'ylab hududiy advokatlar palatalari mavjud.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70577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614154"/>
            <a:ext cx="6456164" cy="168759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4068" y="6231136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84096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</a:t>
            </a:r>
            <a:endParaRPr lang="en-US" sz="2300" dirty="0"/>
          </a:p>
        </p:txBody>
      </p:sp>
      <p:sp>
        <p:nvSpPr>
          <p:cNvPr id="16" name="Text 11"/>
          <p:cNvSpPr/>
          <p:nvPr/>
        </p:nvSpPr>
        <p:spPr>
          <a:xfrm>
            <a:off x="7509272" y="6349127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 palatasi a'zolari bo'lib, ular o'z faoliyatlarini mustaqil ravishda amalga oshiradilar.</a:t>
            </a:r>
            <a:endParaRPr lang="en-US" sz="1750" dirty="0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72470" y="7761123"/>
            <a:ext cx="1874651" cy="3915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58416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 Palatasi Boshqaruv Organlari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487097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2153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Boshqaruv Kengashi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3229689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Palataning oliy boshqaruv organi. Palataning strategik yo'nalishlarini belgilab beradi.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87097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72153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Prezidium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322968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Boshqaruv Kengashining ijroiya organi. Palataning kundalik faoliyatini nazorat qiladi.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42548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7698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Malaka Komissiyasi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5885140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Advokatlarning malakasini oshirish va ularning faoliyatini baholashni amalga oshiradi.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5142548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537698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Dissiplina Kengashi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0406301" y="588514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Advokatlarning etik qoidalarini buzish holatlarini ko'rib chiqadi va choralar ko'radi.</a:t>
            </a:r>
            <a:endParaRPr lang="en-US" sz="1750" dirty="0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5494" y="7707273"/>
            <a:ext cx="2034906" cy="4250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9610"/>
            <a:ext cx="793432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Malaka Komissiyasi Faoliyati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1887498"/>
            <a:ext cx="2173724" cy="1687592"/>
          </a:xfrm>
          <a:prstGeom prst="roundRect">
            <a:avLst>
              <a:gd name="adj" fmla="val 564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504480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114312"/>
            <a:ext cx="491954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Advokatlarning malakasini oshirish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3194328" y="2622471"/>
            <a:ext cx="104154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Komissiya advokatlarning bilim va ko'nikmalarini oshirish uchun kurslar va seminarlar tashkil qiladi.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559850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688437"/>
            <a:ext cx="4347567" cy="1687592"/>
          </a:xfrm>
          <a:prstGeom prst="roundRect">
            <a:avLst>
              <a:gd name="adj" fmla="val 564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305419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3915251"/>
            <a:ext cx="420338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Malaka imtihonlarini o'tkazish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5368171" y="4423410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Komissiya advokatlarning professional malakasini baholash uchun imtihonlar o'tkazadi.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60789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89377"/>
            <a:ext cx="6521410" cy="2050494"/>
          </a:xfrm>
          <a:prstGeom prst="roundRect">
            <a:avLst>
              <a:gd name="adj" fmla="val 464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6287810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716191"/>
            <a:ext cx="492454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Advokatlarning faoliyatini baholash</a:t>
            </a:r>
            <a:endParaRPr lang="en-US" sz="2300" dirty="0"/>
          </a:p>
        </p:txBody>
      </p:sp>
      <p:sp>
        <p:nvSpPr>
          <p:cNvPr id="16" name="Text 14"/>
          <p:cNvSpPr/>
          <p:nvPr/>
        </p:nvSpPr>
        <p:spPr>
          <a:xfrm>
            <a:off x="7542014" y="6224349"/>
            <a:ext cx="606778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Komissiya advokatlarning faoliyatini nazorat qiladi va ularning professional darajasini baholash uchun ko'rsatmalar beradi.</a:t>
            </a:r>
            <a:endParaRPr lang="en-US" sz="1750" dirty="0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6558" y="7707273"/>
            <a:ext cx="2034906" cy="4250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0420" y="576739"/>
            <a:ext cx="7675959" cy="1376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Advokatlarning Huquqiy Maqomi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420" y="2267664"/>
            <a:ext cx="524232" cy="5242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0420" y="3001566"/>
            <a:ext cx="2752725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Mustaqillik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220420" y="3471386"/>
            <a:ext cx="3680698" cy="1006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 o'z faoliyatlarini mustaqil ravishda amalga oshiradilar va boshqalarga bog'liq emaslar.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5682" y="2267664"/>
            <a:ext cx="524232" cy="52423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5682" y="3001566"/>
            <a:ext cx="2755702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Himoya qilish huquqi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10215682" y="3471386"/>
            <a:ext cx="3680698" cy="1342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 o'z mijozlarining huquqlarini himoya qilish uchun barcha qonuniy usullardan foydalanishlari mumkin.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0420" y="5443061"/>
            <a:ext cx="524232" cy="52423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0420" y="6176963"/>
            <a:ext cx="2752725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Maxfiylik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6220420" y="6646783"/>
            <a:ext cx="3680698" cy="1006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 mijozlari bilan bo'lgan barcha ma'lumotlarni sir tutishga majburdirlar.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5682" y="5443061"/>
            <a:ext cx="524232" cy="52423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5682" y="6176963"/>
            <a:ext cx="3238381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Sudda qatnashish huquqi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215682" y="6646783"/>
            <a:ext cx="3680698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 sudda mijozlarini himoya qilish huquqiga egadirlar.</a:t>
            </a:r>
            <a:endParaRPr lang="en-US" sz="1650" dirty="0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595494" y="7707273"/>
            <a:ext cx="2034906" cy="4250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4607" y="535662"/>
            <a:ext cx="7814786" cy="18691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 Faoliyatini Tartibga Soluvchi Me'yoriy-Huquqiy Hujjatlar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937974" y="2689622"/>
            <a:ext cx="22860" cy="5004197"/>
          </a:xfrm>
          <a:prstGeom prst="roundRect">
            <a:avLst>
              <a:gd name="adj" fmla="val 348891"/>
            </a:avLst>
          </a:prstGeom>
          <a:solidFill>
            <a:srgbClr val="B2D4E5"/>
          </a:solidFill>
          <a:ln/>
        </p:spPr>
      </p:sp>
      <p:sp>
        <p:nvSpPr>
          <p:cNvPr id="5" name="Shape 2"/>
          <p:cNvSpPr/>
          <p:nvPr/>
        </p:nvSpPr>
        <p:spPr>
          <a:xfrm>
            <a:off x="1140143" y="3105388"/>
            <a:ext cx="664607" cy="22860"/>
          </a:xfrm>
          <a:prstGeom prst="roundRect">
            <a:avLst>
              <a:gd name="adj" fmla="val 348891"/>
            </a:avLst>
          </a:prstGeom>
          <a:solidFill>
            <a:srgbClr val="B2D4E5"/>
          </a:solidFill>
          <a:ln/>
        </p:spPr>
      </p:sp>
      <p:sp>
        <p:nvSpPr>
          <p:cNvPr id="6" name="Shape 3"/>
          <p:cNvSpPr/>
          <p:nvPr/>
        </p:nvSpPr>
        <p:spPr>
          <a:xfrm>
            <a:off x="735806" y="2903220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85349" y="2967276"/>
            <a:ext cx="128111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1993821" y="2879408"/>
            <a:ext cx="4635698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O'zbekiston Respublikasi Konstitutsiyasi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993821" y="3304699"/>
            <a:ext cx="648557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Advokatlarning erkin faoliyat yuritishini kafolatlaydi.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1140143" y="4403884"/>
            <a:ext cx="664607" cy="22860"/>
          </a:xfrm>
          <a:prstGeom prst="roundRect">
            <a:avLst>
              <a:gd name="adj" fmla="val 348891"/>
            </a:avLst>
          </a:prstGeom>
          <a:solidFill>
            <a:srgbClr val="B2D4E5"/>
          </a:solidFill>
          <a:ln/>
        </p:spPr>
      </p:sp>
      <p:sp>
        <p:nvSpPr>
          <p:cNvPr id="11" name="Shape 8"/>
          <p:cNvSpPr/>
          <p:nvPr/>
        </p:nvSpPr>
        <p:spPr>
          <a:xfrm>
            <a:off x="735806" y="4201716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64513" y="4265771"/>
            <a:ext cx="169664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1993821" y="4177903"/>
            <a:ext cx="3636288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"Advokatura to'g'risida"gi Qonun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1993821" y="4603194"/>
            <a:ext cx="648557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Advokatlarning huquqlari, majburiyatlari va faoliyatini tartibga soladi.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140143" y="5702379"/>
            <a:ext cx="664607" cy="22860"/>
          </a:xfrm>
          <a:prstGeom prst="roundRect">
            <a:avLst>
              <a:gd name="adj" fmla="val 348891"/>
            </a:avLst>
          </a:prstGeom>
          <a:solidFill>
            <a:srgbClr val="B2D4E5"/>
          </a:solidFill>
          <a:ln/>
        </p:spPr>
      </p:sp>
      <p:sp>
        <p:nvSpPr>
          <p:cNvPr id="16" name="Shape 13"/>
          <p:cNvSpPr/>
          <p:nvPr/>
        </p:nvSpPr>
        <p:spPr>
          <a:xfrm>
            <a:off x="735806" y="5500211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64751" y="5564267"/>
            <a:ext cx="16930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1993821" y="5476399"/>
            <a:ext cx="3073718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 palatasi nizomi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1993821" y="5901690"/>
            <a:ext cx="648557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Palataning tuzilmasi, vakolatlari va faoliyatini tartibga soladi.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1140143" y="7000875"/>
            <a:ext cx="664607" cy="22860"/>
          </a:xfrm>
          <a:prstGeom prst="roundRect">
            <a:avLst>
              <a:gd name="adj" fmla="val 348891"/>
            </a:avLst>
          </a:prstGeom>
          <a:solidFill>
            <a:srgbClr val="B2D4E5"/>
          </a:solidFill>
          <a:ln/>
        </p:spPr>
      </p:sp>
      <p:sp>
        <p:nvSpPr>
          <p:cNvPr id="21" name="Shape 18"/>
          <p:cNvSpPr/>
          <p:nvPr/>
        </p:nvSpPr>
        <p:spPr>
          <a:xfrm>
            <a:off x="735806" y="6798707"/>
            <a:ext cx="427196" cy="427196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68799" y="6862763"/>
            <a:ext cx="161211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1993821" y="6774894"/>
            <a:ext cx="2865477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 etik qoidalari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1993821" y="7200186"/>
            <a:ext cx="648557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Advokatlarning professional xulq-atvorini tartibga soladi.</a:t>
            </a:r>
            <a:endParaRPr lang="en-US" sz="14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862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138" y="3319105"/>
            <a:ext cx="13182124" cy="1357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 Palatasi bilan Adliya Vazirligining O'zaro Hamkorligi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724138" y="5090517"/>
            <a:ext cx="4187190" cy="682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5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5350" dirty="0"/>
          </a:p>
        </p:txBody>
      </p:sp>
      <p:sp>
        <p:nvSpPr>
          <p:cNvPr id="5" name="Text 2"/>
          <p:cNvSpPr/>
          <p:nvPr/>
        </p:nvSpPr>
        <p:spPr>
          <a:xfrm>
            <a:off x="969645" y="6031706"/>
            <a:ext cx="3696057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Qonunlarni takomillashtirish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24138" y="6495217"/>
            <a:ext cx="4187190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Vazirlik bilan palata birgalikda advokatura sohasidagi qonunlarni takomillashtirish bo'yicha ish olib boradi.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221605" y="5090517"/>
            <a:ext cx="4187190" cy="682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5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5350" dirty="0"/>
          </a:p>
        </p:txBody>
      </p:sp>
      <p:sp>
        <p:nvSpPr>
          <p:cNvPr id="8" name="Text 5"/>
          <p:cNvSpPr/>
          <p:nvPr/>
        </p:nvSpPr>
        <p:spPr>
          <a:xfrm>
            <a:off x="5400080" y="6031706"/>
            <a:ext cx="3830122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Huquqiy madaniyatni oshirish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221605" y="6495217"/>
            <a:ext cx="4187190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Vazirlik va palata birgalikda aholi huquqiy madaniyatini oshirish bo'yicha tadbirlar o'tkazadi.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719072" y="5090517"/>
            <a:ext cx="4187190" cy="682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5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5350" dirty="0"/>
          </a:p>
        </p:txBody>
      </p:sp>
      <p:sp>
        <p:nvSpPr>
          <p:cNvPr id="11" name="Text 8"/>
          <p:cNvSpPr/>
          <p:nvPr/>
        </p:nvSpPr>
        <p:spPr>
          <a:xfrm>
            <a:off x="9719072" y="6031706"/>
            <a:ext cx="4187190" cy="678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 faoliyatini nazorat qilish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719072" y="6834664"/>
            <a:ext cx="4187190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Vazirlik advokatlar faoliyatini nazorat qilishda palata bilan hamkorlik qiladi.</a:t>
            </a:r>
            <a:endParaRPr lang="en-US" sz="1600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5494" y="7707273"/>
            <a:ext cx="2034906" cy="4250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1278" y="1839516"/>
            <a:ext cx="13227844" cy="1314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Advokatlar Palatasining Xorijiy Tajribani O'rganish va Tatbiq Etish Yo'nalishlari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98" y="3684865"/>
            <a:ext cx="2514243" cy="2514243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3399" y="3684865"/>
            <a:ext cx="2514362" cy="25143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8019" y="3684865"/>
            <a:ext cx="2514243" cy="2514243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2520" y="3684865"/>
            <a:ext cx="2514362" cy="25143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07140" y="3684865"/>
            <a:ext cx="2514243" cy="251424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595494" y="7707273"/>
            <a:ext cx="2034906" cy="4250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447</Words>
  <Application>Microsoft Office PowerPoint</Application>
  <PresentationFormat>Произвольный</PresentationFormat>
  <Paragraphs>88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Calibri</vt:lpstr>
      <vt:lpstr>Petrona Bold</vt:lpstr>
      <vt:lpstr>Inter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Учетная запись Майкрософт</cp:lastModifiedBy>
  <cp:revision>2</cp:revision>
  <dcterms:created xsi:type="dcterms:W3CDTF">2025-01-22T16:20:08Z</dcterms:created>
  <dcterms:modified xsi:type="dcterms:W3CDTF">2025-01-22T16:52:09Z</dcterms:modified>
</cp:coreProperties>
</file>